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4206" r:id="rId1"/>
  </p:sldMasterIdLst>
  <p:notesMasterIdLst>
    <p:notesMasterId r:id="rId8"/>
  </p:notesMasterIdLst>
  <p:handoutMasterIdLst>
    <p:handoutMasterId r:id="rId9"/>
  </p:handoutMasterIdLst>
  <p:sldIdLst>
    <p:sldId id="335" r:id="rId2"/>
    <p:sldId id="355" r:id="rId3"/>
    <p:sldId id="357" r:id="rId4"/>
    <p:sldId id="356" r:id="rId5"/>
    <p:sldId id="358" r:id="rId6"/>
    <p:sldId id="351" r:id="rId7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–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673" autoAdjust="0"/>
    <p:restoredTop sz="94660"/>
  </p:normalViewPr>
  <p:slideViewPr>
    <p:cSldViewPr>
      <p:cViewPr varScale="1">
        <p:scale>
          <a:sx n="82" d="100"/>
          <a:sy n="82" d="100"/>
        </p:scale>
        <p:origin x="1795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1965E49-9504-D1B5-907E-F0131459EEB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8ECBAF-2A61-9D47-E6EB-752E059FB52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143375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12CFA605-1CD3-4C78-896B-08BEF8CD4A73}" type="datetimeFigureOut">
              <a:rPr lang="en-IN"/>
              <a:pPr>
                <a:defRPr/>
              </a:pPr>
              <a:t>05-05-2024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F2FD88-1B5F-3E1A-83C1-75510E69C3E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8C2BB1-75F7-7401-E33F-0E55EB62923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143375" y="9120188"/>
            <a:ext cx="3170238" cy="481012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1851FA90-7BBA-45A1-99A8-554CD759728E}" type="slidenum">
              <a:rPr lang="en-IN" altLang="en-US"/>
              <a:pPr/>
              <a:t>‹#›</a:t>
            </a:fld>
            <a:endParaRPr lang="en-I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5B41DCC-352F-7809-CCFD-F14CBA91859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FD632B-7C00-C336-E5D9-A055FDE9AAB9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4143375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Arial" charset="0"/>
              </a:defRPr>
            </a:lvl1pPr>
          </a:lstStyle>
          <a:p>
            <a:pPr>
              <a:defRPr/>
            </a:pPr>
            <a:fld id="{7BACDC13-41A5-4CC4-93A9-CE3620CEB7A8}" type="datetimeFigureOut">
              <a:rPr lang="en-US"/>
              <a:pPr>
                <a:defRPr/>
              </a:pPr>
              <a:t>5/5/2024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F1A81BB2-26D2-977C-BCBD-8D5212DA69B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C28849D6-DF25-B74B-E511-794B088A99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2FC16E-5869-CA26-EB64-075AE6193E7F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C63DF5-175C-85C3-18B4-8A0F49D49C9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8F6A354F-4066-4F12-BB96-46DEBB529856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144DED-E418-65BD-B6F7-8284B1F659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2F0166-D303-862C-1C47-150A06D1B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DEPT. of CSE                      EED4395 – IOT PROJECT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2458C8-F558-6182-1029-A3BEC9223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F152F2A-3169-4790-9C21-94A8493C6D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263942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A167CE-9B51-950B-274A-757AFCD6B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270E88-D8F8-16FF-538E-EF21DB3D32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DEPT. of CSE                      EED4395 – IOT PROJECT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F54046-7B00-C608-2AF8-C9CE9BEE4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9399C60-A3BF-4D47-AEF8-1ACB0F39904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098534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1405B3-BBC6-06B6-CC57-716D50BB56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40E5B6-6FFE-8638-2340-1672CDCA1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DEPT. of CSE                      EED4395 – IOT PROJECT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E73481-F4C4-EACC-1EBE-7B001EB5A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622AE11-EF31-47C9-93F7-535AE2BFCD6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965746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36097A-CB85-4D55-558A-80DCA155D3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B00EC7-DB5E-449D-0471-17C4C7C19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DEPT. of CSE                      EED4395 – IOT PROJECT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5E8697-A91A-F9CE-0E9A-A7273632F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D73CAE4-B13A-4AC7-ABCD-5EDF85FE4EA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055307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1A344-D29A-94DA-E483-02803288B4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976310-2949-22FB-D5C4-B5FC6106D2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DEPT. of CSE                      EED4395 – IOT PROJECT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2C2BC7-68D5-8C89-E83A-43B1F3B80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C908DE3-F629-4FFB-AA9D-8A2CE515A84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02918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9CD8CA5D-EA58-07B0-5122-C889EFFCA9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A4069130-EEF2-5DDA-4828-0F67D60B5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DEPT. of CSE                      EED4395 – IOT PROJECT 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BD87551-578F-2D63-3DA9-91625304C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7344E5A-73B4-4FD2-87E4-B633D8DBC72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852448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97AD522F-8E27-A347-ED03-2D5DB65792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3BDAB870-F498-3D66-14EA-BE78B3DC1E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DEPT. of CSE                      EED4395 – IOT PROJECT 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645D6DE2-21C8-1AED-ABA1-931981B732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1EB93F2-5B6C-4321-AE78-82A282D7F21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92797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A47BB865-D212-7E85-5249-E44225A9C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B018684E-A97C-4637-62DE-829C2DDAA1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DEPT. of CSE                      EED4395 – IOT PROJECT 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AC2A94CA-41EF-A02D-A55D-FA64954EA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75988CF-5D30-4D00-93A8-659B07C9834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982166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960243A7-75F0-3107-8D3C-3B186210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0A523DE1-3358-595E-4A3C-63B619C0DD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DEPT. of CSE                      EED4395 – IOT PROJECT 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03237FE-815A-1E09-7261-F164720AAA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85413E7-BE16-46B7-8E6A-6BE9CD646E8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586622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F8469570-A19B-9223-510A-EEBC77508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3C6E7D4F-9D80-4EBB-1D4D-32D045CFB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DEPT. of CSE                      EED4395 – IOT PROJECT 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03424799-C1CA-F046-3A3D-F7C3ED962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120EF40-7C6F-41D5-9261-F407CF7E7AA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45434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rtlCol="0">
            <a:normAutofit/>
          </a:bodyPr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endParaRPr lang="en-IN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B9B65E3A-A942-A246-C148-A75CA5370F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917405D5-784F-B615-92A0-877E32E4B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DEPT. of CSE                      EED4395 – IOT PROJECT 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48199D0-5F27-61F2-C5CD-8C89F1060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62FD86B-2F01-41CB-9729-C0DEF4996AA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302455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4505A8EF-A152-DE03-32EF-F99B6A447D15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IN" altLang="en-US"/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7E0F64E9-FCF8-D022-C902-09C25972E6EC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  <a:endParaRPr lang="en-I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A669A1-F893-E3E6-F395-040AD1052E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9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0E4F02-52B6-8C30-164D-208353B92F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9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US" dirty="0"/>
              <a:t>DEPT. of CSE                      EED4395 – IOT PROJECT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0307FB-9F56-24F0-1CEA-16F0472313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900">
                <a:solidFill>
                  <a:srgbClr val="898989"/>
                </a:solidFill>
              </a:defRPr>
            </a:lvl1pPr>
          </a:lstStyle>
          <a:p>
            <a:fld id="{D418F2E0-9650-4F1A-B097-70D7EDB7B81D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07" r:id="rId1"/>
    <p:sldLayoutId id="2147484208" r:id="rId2"/>
    <p:sldLayoutId id="2147484209" r:id="rId3"/>
    <p:sldLayoutId id="2147484210" r:id="rId4"/>
    <p:sldLayoutId id="2147484211" r:id="rId5"/>
    <p:sldLayoutId id="2147484212" r:id="rId6"/>
    <p:sldLayoutId id="2147484213" r:id="rId7"/>
    <p:sldLayoutId id="2147484214" r:id="rId8"/>
    <p:sldLayoutId id="2147484215" r:id="rId9"/>
    <p:sldLayoutId id="2147484216" r:id="rId10"/>
    <p:sldLayoutId id="2147484217" r:id="rId11"/>
  </p:sldLayoutIdLst>
  <p:hf hdr="0" dt="0"/>
  <p:txStyles>
    <p:titleStyle>
      <a:lvl1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  <a:lvl2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2pPr>
      <a:lvl3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3pPr>
      <a:lvl4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4pPr>
      <a:lvl5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5pPr>
      <a:lvl6pPr marL="4572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6pPr>
      <a:lvl7pPr marL="9144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7pPr>
      <a:lvl8pPr marL="13716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8pPr>
      <a:lvl9pPr marL="18288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171450" indent="-171450" algn="l" defTabSz="685800" rtl="0" eaLnBrk="0" fontAlgn="base" hangingPunct="0">
        <a:lnSpc>
          <a:spcPct val="90000"/>
        </a:lnSpc>
        <a:spcBef>
          <a:spcPts val="750"/>
        </a:spcBef>
        <a:spcAft>
          <a:spcPct val="0"/>
        </a:spcAft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F1942-06A9-7BFD-91E9-A2249AC750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200" y="1828800"/>
            <a:ext cx="8205788" cy="2351087"/>
          </a:xfrm>
        </p:spPr>
        <p:txBody>
          <a:bodyPr rtlCol="0"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z="3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IOT Enabled Electric Vehicle Monitoring and Control</a:t>
            </a:r>
            <a:b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3600" b="1" dirty="0"/>
            </a:br>
            <a:r>
              <a:rPr lang="en-US" sz="2200" b="1" dirty="0">
                <a:latin typeface="Times New Roman" pitchFamily="18" charset="0"/>
                <a:cs typeface="Times New Roman" pitchFamily="18" charset="0"/>
              </a:rPr>
              <a:t>EED4395 – IOT PROJECT </a:t>
            </a:r>
            <a:br>
              <a:rPr lang="en-US" sz="2000" b="1" dirty="0">
                <a:latin typeface="Times New Roman" pitchFamily="18" charset="0"/>
                <a:cs typeface="Times New Roman" pitchFamily="18" charset="0"/>
              </a:rPr>
            </a:br>
            <a:br>
              <a:rPr lang="en-US" b="1" dirty="0"/>
            </a:br>
            <a:r>
              <a:rPr lang="en-US" sz="3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ELECTRIC VEHICLE MAINTENANCE SCHEDULING USING ESP32</a:t>
            </a:r>
            <a:b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 REVIEW</a:t>
            </a:r>
            <a:endParaRPr lang="en-IN" sz="31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099" name="Subtitle 2">
            <a:extLst>
              <a:ext uri="{FF2B5EF4-FFF2-40B4-BE49-F238E27FC236}">
                <a16:creationId xmlns:a16="http://schemas.microsoft.com/office/drawing/2014/main" id="{4644FD8D-4D98-7E7B-4070-43DD45B515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800" y="4267200"/>
            <a:ext cx="7543800" cy="857250"/>
          </a:xfrm>
        </p:spPr>
        <p:txBody>
          <a:bodyPr/>
          <a:lstStyle/>
          <a:p>
            <a:pPr algn="l" eaLnBrk="1" hangingPunct="1"/>
            <a:r>
              <a:rPr lang="en-I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Dani N 21113004</a:t>
            </a:r>
          </a:p>
          <a:p>
            <a:pPr algn="l" eaLnBrk="1" hangingPunct="1"/>
            <a:r>
              <a:rPr lang="en-I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Dharshan R E  21113049</a:t>
            </a:r>
          </a:p>
          <a:p>
            <a:pPr algn="l" eaLnBrk="1" hangingPunct="1"/>
            <a:endParaRPr lang="en-I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image1.jpg" descr="A drawing of a face&#10;&#10;Description automatically generated"/>
          <p:cNvPicPr/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6324600" y="228600"/>
            <a:ext cx="2533319" cy="659958"/>
          </a:xfrm>
          <a:prstGeom prst="rect">
            <a:avLst/>
          </a:prstGeom>
          <a:ln/>
        </p:spPr>
      </p:pic>
      <p:sp>
        <p:nvSpPr>
          <p:cNvPr id="6" name="TextBox 5"/>
          <p:cNvSpPr txBox="1"/>
          <p:nvPr/>
        </p:nvSpPr>
        <p:spPr>
          <a:xfrm>
            <a:off x="5486400" y="5334000"/>
            <a:ext cx="320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itchFamily="18" charset="0"/>
                <a:cs typeface="Times New Roman" pitchFamily="18" charset="0"/>
              </a:rPr>
              <a:t>SUPERVISORS</a:t>
            </a:r>
          </a:p>
          <a:p>
            <a:r>
              <a:rPr lang="en-US" dirty="0">
                <a:latin typeface="Times New Roman" pitchFamily="18" charset="0"/>
                <a:cs typeface="Times New Roman" pitchFamily="18" charset="0"/>
              </a:rPr>
              <a:t>Muthukumaran G, Professor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08C9E-9AC9-740E-6975-7A39073DA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5086350" cy="777875"/>
          </a:xfrm>
        </p:spPr>
        <p:txBody>
          <a:bodyPr/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Block Diagram</a:t>
            </a: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C9AA02-AB15-2C9F-C840-66A7F93AC4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DEPT. of CSE                      EED4395 – IOT PROJECT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9C041E-6A8D-1028-8ABC-BEAFD585A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988CF-5D30-4D00-93A8-659B07C9834F}" type="slidenum">
              <a:rPr lang="en-US" altLang="en-US" smtClean="0"/>
              <a:pPr/>
              <a:t>2</a:t>
            </a:fld>
            <a:endParaRPr lang="en-US" alt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34FF4FD-86FC-82F8-2D2C-DE4A3954AF35}"/>
              </a:ext>
            </a:extLst>
          </p:cNvPr>
          <p:cNvSpPr/>
          <p:nvPr/>
        </p:nvSpPr>
        <p:spPr>
          <a:xfrm>
            <a:off x="1508760" y="2304415"/>
            <a:ext cx="1760220" cy="314706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C12866C-A1F0-73B0-0B8C-FFA4DD4E4F77}"/>
              </a:ext>
            </a:extLst>
          </p:cNvPr>
          <p:cNvSpPr/>
          <p:nvPr/>
        </p:nvSpPr>
        <p:spPr>
          <a:xfrm>
            <a:off x="4038600" y="2333625"/>
            <a:ext cx="1470660" cy="306324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BB574F7-BCD9-ACD4-ED4F-48463790C2B9}"/>
              </a:ext>
            </a:extLst>
          </p:cNvPr>
          <p:cNvSpPr/>
          <p:nvPr/>
        </p:nvSpPr>
        <p:spPr>
          <a:xfrm>
            <a:off x="6004560" y="2342515"/>
            <a:ext cx="1767840" cy="305562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9" name="Text Box 2">
            <a:extLst>
              <a:ext uri="{FF2B5EF4-FFF2-40B4-BE49-F238E27FC236}">
                <a16:creationId xmlns:a16="http://schemas.microsoft.com/office/drawing/2014/main" id="{5189084D-D0FD-595F-6942-FF55D346F6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11838" y="3614102"/>
            <a:ext cx="754063" cy="288925"/>
          </a:xfrm>
          <a:prstGeom prst="rect">
            <a:avLst/>
          </a:prstGeom>
          <a:solidFill>
            <a:srgbClr val="FFFFFF"/>
          </a:solidFill>
          <a:ln w="9525">
            <a:solidFill>
              <a:srgbClr val="FFFFFF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Sensors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Text Box 1">
            <a:extLst>
              <a:ext uri="{FF2B5EF4-FFF2-40B4-BE49-F238E27FC236}">
                <a16:creationId xmlns:a16="http://schemas.microsoft.com/office/drawing/2014/main" id="{867616BD-8899-D0A2-7FDF-43B3ABF14D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15948" y="3670458"/>
            <a:ext cx="754063" cy="465138"/>
          </a:xfrm>
          <a:prstGeom prst="rect">
            <a:avLst/>
          </a:prstGeom>
          <a:solidFill>
            <a:srgbClr val="FFFFFF"/>
          </a:solidFill>
          <a:ln w="9525">
            <a:solidFill>
              <a:srgbClr val="FFFFFF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ESP32</a:t>
            </a:r>
            <a:endParaRPr kumimoji="0" lang="en-US" altLang="en-US" sz="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Board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Text Box 5">
            <a:extLst>
              <a:ext uri="{FF2B5EF4-FFF2-40B4-BE49-F238E27FC236}">
                <a16:creationId xmlns:a16="http://schemas.microsoft.com/office/drawing/2014/main" id="{2EEF2559-C32A-43E4-AAEE-65D337B033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15100" y="3614102"/>
            <a:ext cx="822325" cy="465137"/>
          </a:xfrm>
          <a:prstGeom prst="rect">
            <a:avLst/>
          </a:prstGeom>
          <a:solidFill>
            <a:srgbClr val="FFFFFF"/>
          </a:solidFill>
          <a:ln w="9525">
            <a:solidFill>
              <a:srgbClr val="FFFFFF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CLOUD, OUTPUT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0973081-9C24-9775-A585-1C571A390EBB}"/>
              </a:ext>
            </a:extLst>
          </p:cNvPr>
          <p:cNvCxnSpPr/>
          <p:nvPr/>
        </p:nvCxnSpPr>
        <p:spPr>
          <a:xfrm>
            <a:off x="3253740" y="3743325"/>
            <a:ext cx="7696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5894CAE-613B-9228-631A-1C7C6DCAF009}"/>
              </a:ext>
            </a:extLst>
          </p:cNvPr>
          <p:cNvCxnSpPr/>
          <p:nvPr/>
        </p:nvCxnSpPr>
        <p:spPr>
          <a:xfrm>
            <a:off x="5516880" y="3758565"/>
            <a:ext cx="502920" cy="0"/>
          </a:xfrm>
          <a:prstGeom prst="straightConnector1">
            <a:avLst/>
          </a:prstGeom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4" name="Rectangle 9">
            <a:extLst>
              <a:ext uri="{FF2B5EF4-FFF2-40B4-BE49-F238E27FC236}">
                <a16:creationId xmlns:a16="http://schemas.microsoft.com/office/drawing/2014/main" id="{859638FE-05F1-7E41-F2EB-E30AF8994C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6858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15" name="Rectangle 10">
            <a:extLst>
              <a:ext uri="{FF2B5EF4-FFF2-40B4-BE49-F238E27FC236}">
                <a16:creationId xmlns:a16="http://schemas.microsoft.com/office/drawing/2014/main" id="{F5B73EC4-B429-23B3-BA1B-4CF72E6478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11430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6" name="Rectangle 14">
            <a:extLst>
              <a:ext uri="{FF2B5EF4-FFF2-40B4-BE49-F238E27FC236}">
                <a16:creationId xmlns:a16="http://schemas.microsoft.com/office/drawing/2014/main" id="{130B266A-3D71-5E52-6A75-64999D3059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16002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14831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08C9E-9AC9-740E-6975-7A39073DA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5086350" cy="777875"/>
          </a:xfrm>
        </p:spPr>
        <p:txBody>
          <a:bodyPr/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Circuit Diagram</a:t>
            </a: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C9AA02-AB15-2C9F-C840-66A7F93AC4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DEPT. of CSE                      EED4395 – IOT PROJECT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9C041E-6A8D-1028-8ABC-BEAFD585A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988CF-5D30-4D00-93A8-659B07C9834F}" type="slidenum">
              <a:rPr lang="en-US" altLang="en-US" smtClean="0"/>
              <a:pPr/>
              <a:t>3</a:t>
            </a:fld>
            <a:endParaRPr lang="en-US" alt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25CE196-B2C1-DE1E-A1AC-2B807445B073}"/>
              </a:ext>
            </a:extLst>
          </p:cNvPr>
          <p:cNvSpPr/>
          <p:nvPr/>
        </p:nvSpPr>
        <p:spPr>
          <a:xfrm>
            <a:off x="1562100" y="2213610"/>
            <a:ext cx="2133600" cy="108204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70669EF1-ABF0-3198-69C1-451477D29B06}"/>
              </a:ext>
            </a:extLst>
          </p:cNvPr>
          <p:cNvSpPr/>
          <p:nvPr/>
        </p:nvSpPr>
        <p:spPr>
          <a:xfrm>
            <a:off x="1805940" y="2312670"/>
            <a:ext cx="723900" cy="76962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EF5E152A-C75E-5931-665C-17A0B31ECA26}"/>
              </a:ext>
            </a:extLst>
          </p:cNvPr>
          <p:cNvSpPr/>
          <p:nvPr/>
        </p:nvSpPr>
        <p:spPr>
          <a:xfrm>
            <a:off x="2705100" y="2327910"/>
            <a:ext cx="723900" cy="76962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FE6F0D-28AD-46F4-19C5-9E2F30CB5865}"/>
              </a:ext>
            </a:extLst>
          </p:cNvPr>
          <p:cNvSpPr/>
          <p:nvPr/>
        </p:nvSpPr>
        <p:spPr>
          <a:xfrm>
            <a:off x="1737360" y="3790950"/>
            <a:ext cx="1760220" cy="155448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CC53AA1-F208-53CC-747A-75DE27DF3A70}"/>
              </a:ext>
            </a:extLst>
          </p:cNvPr>
          <p:cNvSpPr/>
          <p:nvPr/>
        </p:nvSpPr>
        <p:spPr>
          <a:xfrm>
            <a:off x="4267200" y="2228850"/>
            <a:ext cx="1470660" cy="306324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7206434-32EB-2BDC-3FE9-14ABC41ACF8E}"/>
              </a:ext>
            </a:extLst>
          </p:cNvPr>
          <p:cNvSpPr/>
          <p:nvPr/>
        </p:nvSpPr>
        <p:spPr>
          <a:xfrm>
            <a:off x="6225540" y="2289810"/>
            <a:ext cx="1775460" cy="121920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50C7332-B29E-5B4F-9D19-FE37E6A45F81}"/>
              </a:ext>
            </a:extLst>
          </p:cNvPr>
          <p:cNvSpPr/>
          <p:nvPr/>
        </p:nvSpPr>
        <p:spPr>
          <a:xfrm>
            <a:off x="6233160" y="3752850"/>
            <a:ext cx="1767840" cy="195072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13" name="Text Box 2">
            <a:extLst>
              <a:ext uri="{FF2B5EF4-FFF2-40B4-BE49-F238E27FC236}">
                <a16:creationId xmlns:a16="http://schemas.microsoft.com/office/drawing/2014/main" id="{C88FB9CF-D34C-F61C-4AA6-0F7F433CF56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32621" y="3303587"/>
            <a:ext cx="1393826" cy="250825"/>
          </a:xfrm>
          <a:prstGeom prst="rect">
            <a:avLst/>
          </a:prstGeom>
          <a:solidFill>
            <a:srgbClr val="FFFFFF"/>
          </a:solidFill>
          <a:ln w="9525">
            <a:solidFill>
              <a:srgbClr val="FFFFFF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Ultra Sonic Sensor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Text Box 1">
            <a:extLst>
              <a:ext uri="{FF2B5EF4-FFF2-40B4-BE49-F238E27FC236}">
                <a16:creationId xmlns:a16="http://schemas.microsoft.com/office/drawing/2014/main" id="{5D5793D3-88BB-EBAA-29DF-E2CF885C73D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67890" y="4335621"/>
            <a:ext cx="754063" cy="465138"/>
          </a:xfrm>
          <a:prstGeom prst="rect">
            <a:avLst/>
          </a:prstGeom>
          <a:solidFill>
            <a:srgbClr val="FFFFFF"/>
          </a:solidFill>
          <a:ln w="9525">
            <a:solidFill>
              <a:srgbClr val="FFFFFF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RTC</a:t>
            </a:r>
            <a:endParaRPr kumimoji="0" lang="en-US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Module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5" name="Text Box 7">
            <a:extLst>
              <a:ext uri="{FF2B5EF4-FFF2-40B4-BE49-F238E27FC236}">
                <a16:creationId xmlns:a16="http://schemas.microsoft.com/office/drawing/2014/main" id="{F9C129E1-4D15-FB3D-A9A6-652C0056FC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25498" y="3360737"/>
            <a:ext cx="754063" cy="465138"/>
          </a:xfrm>
          <a:prstGeom prst="rect">
            <a:avLst/>
          </a:prstGeom>
          <a:solidFill>
            <a:srgbClr val="FFFFFF"/>
          </a:solidFill>
          <a:ln w="9525">
            <a:solidFill>
              <a:srgbClr val="FFFFFF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ESP32</a:t>
            </a:r>
            <a:endParaRPr kumimoji="0" lang="en-US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Board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6" name="Text Box 14">
            <a:extLst>
              <a:ext uri="{FF2B5EF4-FFF2-40B4-BE49-F238E27FC236}">
                <a16:creationId xmlns:a16="http://schemas.microsoft.com/office/drawing/2014/main" id="{5AEA5209-C31B-308F-DE9D-A5B900202F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78613" y="2617152"/>
            <a:ext cx="754063" cy="465138"/>
          </a:xfrm>
          <a:prstGeom prst="rect">
            <a:avLst/>
          </a:prstGeom>
          <a:solidFill>
            <a:srgbClr val="FFFFFF"/>
          </a:solidFill>
          <a:ln w="9525">
            <a:solidFill>
              <a:srgbClr val="FFFFFF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OLED Display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Text Box 2">
            <a:extLst>
              <a:ext uri="{FF2B5EF4-FFF2-40B4-BE49-F238E27FC236}">
                <a16:creationId xmlns:a16="http://schemas.microsoft.com/office/drawing/2014/main" id="{19140D5D-22C8-31F4-757A-D742971471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09728" y="4467542"/>
            <a:ext cx="754062" cy="465138"/>
          </a:xfrm>
          <a:prstGeom prst="rect">
            <a:avLst/>
          </a:prstGeom>
          <a:solidFill>
            <a:srgbClr val="FFFFFF"/>
          </a:solidFill>
          <a:ln w="9525">
            <a:solidFill>
              <a:srgbClr val="FFFFFF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THING SPEAK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951C4AF-F1A6-9971-3143-06C144F77E10}"/>
              </a:ext>
            </a:extLst>
          </p:cNvPr>
          <p:cNvCxnSpPr/>
          <p:nvPr/>
        </p:nvCxnSpPr>
        <p:spPr>
          <a:xfrm>
            <a:off x="3703320" y="2541270"/>
            <a:ext cx="56388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09C9757-BBF1-04DC-0366-B1583CBEF948}"/>
              </a:ext>
            </a:extLst>
          </p:cNvPr>
          <p:cNvCxnSpPr/>
          <p:nvPr/>
        </p:nvCxnSpPr>
        <p:spPr>
          <a:xfrm>
            <a:off x="3497580" y="4027170"/>
            <a:ext cx="7696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244ED3F-E067-53E8-322A-4C526B28C233}"/>
              </a:ext>
            </a:extLst>
          </p:cNvPr>
          <p:cNvCxnSpPr/>
          <p:nvPr/>
        </p:nvCxnSpPr>
        <p:spPr>
          <a:xfrm>
            <a:off x="5730240" y="2571750"/>
            <a:ext cx="502920" cy="7620"/>
          </a:xfrm>
          <a:prstGeom prst="straightConnector1">
            <a:avLst/>
          </a:prstGeom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9D1A19D-AEAD-3EE1-BF94-B809472E4CC2}"/>
              </a:ext>
            </a:extLst>
          </p:cNvPr>
          <p:cNvCxnSpPr/>
          <p:nvPr/>
        </p:nvCxnSpPr>
        <p:spPr>
          <a:xfrm>
            <a:off x="5745480" y="4065270"/>
            <a:ext cx="502920" cy="0"/>
          </a:xfrm>
          <a:prstGeom prst="straightConnector1">
            <a:avLst/>
          </a:prstGeom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2" name="Rectangle 17">
            <a:extLst>
              <a:ext uri="{FF2B5EF4-FFF2-40B4-BE49-F238E27FC236}">
                <a16:creationId xmlns:a16="http://schemas.microsoft.com/office/drawing/2014/main" id="{B22F0E60-552C-9934-076C-E69BA85DD4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6800" y="-762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23" name="Rectangle 19">
            <a:extLst>
              <a:ext uri="{FF2B5EF4-FFF2-40B4-BE49-F238E27FC236}">
                <a16:creationId xmlns:a16="http://schemas.microsoft.com/office/drawing/2014/main" id="{399A79D7-F130-1438-832B-5CB6C67C5A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6800" y="3810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24" name="Rectangle 21">
            <a:extLst>
              <a:ext uri="{FF2B5EF4-FFF2-40B4-BE49-F238E27FC236}">
                <a16:creationId xmlns:a16="http://schemas.microsoft.com/office/drawing/2014/main" id="{3F8B96D5-B23D-B3E0-8022-F5F8E7A25D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6800" y="8382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25" name="Rectangle 23">
            <a:extLst>
              <a:ext uri="{FF2B5EF4-FFF2-40B4-BE49-F238E27FC236}">
                <a16:creationId xmlns:a16="http://schemas.microsoft.com/office/drawing/2014/main" id="{ADF10DBA-488C-2C11-4E8F-2187BC2270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6800" y="12954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6" name="Rectangle 26">
            <a:extLst>
              <a:ext uri="{FF2B5EF4-FFF2-40B4-BE49-F238E27FC236}">
                <a16:creationId xmlns:a16="http://schemas.microsoft.com/office/drawing/2014/main" id="{73969C74-57B4-5207-62A7-5D845C19CF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6800" y="17526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tabLst>
                <a:tab pos="2209800" algn="l"/>
                <a:tab pos="42005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tabLst>
                <a:tab pos="2209800" algn="l"/>
                <a:tab pos="42005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tabLst>
                <a:tab pos="2209800" algn="l"/>
                <a:tab pos="42005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tabLst>
                <a:tab pos="2209800" algn="l"/>
                <a:tab pos="42005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tabLst>
                <a:tab pos="2209800" algn="l"/>
                <a:tab pos="42005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209800" algn="l"/>
                <a:tab pos="42005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209800" algn="l"/>
                <a:tab pos="42005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209800" algn="l"/>
                <a:tab pos="42005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209800" algn="l"/>
                <a:tab pos="42005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209800" algn="l"/>
                <a:tab pos="4200525" algn="l"/>
              </a:tabLst>
            </a:pPr>
            <a:endParaRPr kumimoji="0" lang="en-US" altLang="en-US" sz="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209800" algn="l"/>
                <a:tab pos="4200525" algn="l"/>
              </a:tabLst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76768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E3F8F28-44A2-EEE1-022C-CBEF58C42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DEPT. of CSE                      EED4395 – IOT PROJECT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1B375C4-3193-3BE8-29FF-DFB4502FA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413E7-BE16-46B7-8E6A-6BE9CD646E83}" type="slidenum">
              <a:rPr lang="en-US" altLang="en-US" smtClean="0"/>
              <a:pPr/>
              <a:t>4</a:t>
            </a:fld>
            <a:endParaRPr lang="en-US" alt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0E47BA8-2B68-7A8B-EEA8-B842F4814829}"/>
              </a:ext>
            </a:extLst>
          </p:cNvPr>
          <p:cNvSpPr txBox="1">
            <a:spLocks/>
          </p:cNvSpPr>
          <p:nvPr/>
        </p:nvSpPr>
        <p:spPr>
          <a:xfrm>
            <a:off x="628650" y="365125"/>
            <a:ext cx="5086350" cy="777875"/>
          </a:xfrm>
          <a:prstGeom prst="rect">
            <a:avLst/>
          </a:prstGeom>
        </p:spPr>
        <p:txBody>
          <a:bodyPr/>
          <a:lstStyle>
            <a:lvl1pPr algn="l" defTabSz="685800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defTabSz="685800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defTabSz="685800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defTabSz="685800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defTabSz="685800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defTabSz="685800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defTabSz="685800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defTabSz="685800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defTabSz="685800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faced and Rectified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51C204F0-32C9-EB9C-E9C9-F40EAEEF6A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6914297"/>
              </p:ext>
            </p:extLst>
          </p:nvPr>
        </p:nvGraphicFramePr>
        <p:xfrm>
          <a:off x="628650" y="783262"/>
          <a:ext cx="8210550" cy="57990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95750">
                  <a:extLst>
                    <a:ext uri="{9D8B030D-6E8A-4147-A177-3AD203B41FA5}">
                      <a16:colId xmlns:a16="http://schemas.microsoft.com/office/drawing/2014/main" val="944200190"/>
                    </a:ext>
                  </a:extLst>
                </a:gridCol>
                <a:gridCol w="4114800">
                  <a:extLst>
                    <a:ext uri="{9D8B030D-6E8A-4147-A177-3AD203B41FA5}">
                      <a16:colId xmlns:a16="http://schemas.microsoft.com/office/drawing/2014/main" val="3445974245"/>
                    </a:ext>
                  </a:extLst>
                </a:gridCol>
              </a:tblGrid>
              <a:tr h="35836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Problem Faced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Problem Rectified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8681377"/>
                  </a:ext>
                </a:extLst>
              </a:tr>
              <a:tr h="486000"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IN" dirty="0"/>
                        <a:t>Inaccurate Distance Measurements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Implemented proper calibration procedure for the ultrasonic sensor to improve accuracy. 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4806397"/>
                  </a:ext>
                </a:extLst>
              </a:tr>
              <a:tr h="486000"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Unstable Connectivity to Thing Speak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Optimized Wi-Fi connection settings and error handling to ensure stable data transmission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8089500"/>
                  </a:ext>
                </a:extLst>
              </a:tr>
              <a:tr h="486000"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Difficulty in Interpreting Data Trends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Utilized k-means clustering to identify distinct patterns in the data, providing clearer insights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7703309"/>
                  </a:ext>
                </a:extLst>
              </a:tr>
              <a:tr h="486000"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Limited Display on OLED Screen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Implemented scrolling feature for long messages on the OLED display to ensure all information is visible. 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5301163"/>
                  </a:ext>
                </a:extLst>
              </a:tr>
              <a:tr h="684819"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IN" dirty="0"/>
                        <a:t>High Power Consumption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Implemented power-saving measures such as deep sleep mode to conserve battery life without sacrificing functionality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1312878"/>
                  </a:ext>
                </a:extLst>
              </a:tr>
              <a:tr h="486000"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Data Loss Due to Interruptions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Verify sensor connections, check for errors in sensor reading code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6151882"/>
                  </a:ext>
                </a:extLst>
              </a:tr>
              <a:tr h="486000"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ThingSpeak update failed (e.g., error code -401)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Check ThingSpeak API key and channel ID, ensure proper network connectivity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6407904"/>
                  </a:ext>
                </a:extLst>
              </a:tr>
              <a:tr h="486000"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Maintenance Complexity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Verify field indices and data types, ensure correct usage of ThingSpeak library functions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5270818"/>
                  </a:ext>
                </a:extLst>
              </a:tr>
              <a:tr h="486000"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IN" dirty="0"/>
                        <a:t>Incorrect sensor output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Check sensor connections, calibration, and data processing code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5059939"/>
                  </a:ext>
                </a:extLst>
              </a:tr>
              <a:tr h="486000"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Limited Scalability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Designed the system with modular components and standardized interfaces to facilitate easy expansion and scalability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21439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049590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E3F8F28-44A2-EEE1-022C-CBEF58C42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DEPT. of CSE                      EED4395 – IOT PROJECT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1B375C4-3193-3BE8-29FF-DFB4502FA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413E7-BE16-46B7-8E6A-6BE9CD646E83}" type="slidenum">
              <a:rPr lang="en-US" altLang="en-US" smtClean="0"/>
              <a:pPr/>
              <a:t>5</a:t>
            </a:fld>
            <a:endParaRPr lang="en-US" alt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0E47BA8-2B68-7A8B-EEA8-B842F4814829}"/>
              </a:ext>
            </a:extLst>
          </p:cNvPr>
          <p:cNvSpPr txBox="1">
            <a:spLocks/>
          </p:cNvSpPr>
          <p:nvPr/>
        </p:nvSpPr>
        <p:spPr>
          <a:xfrm>
            <a:off x="628650" y="365125"/>
            <a:ext cx="5086350" cy="777875"/>
          </a:xfrm>
          <a:prstGeom prst="rect">
            <a:avLst/>
          </a:prstGeom>
        </p:spPr>
        <p:txBody>
          <a:bodyPr/>
          <a:lstStyle>
            <a:lvl1pPr algn="l" defTabSz="685800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defTabSz="685800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defTabSz="685800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defTabSz="685800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defTabSz="685800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defTabSz="685800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defTabSz="685800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defTabSz="685800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defTabSz="685800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Working Video/ jpg</a:t>
            </a:r>
          </a:p>
        </p:txBody>
      </p:sp>
      <p:pic>
        <p:nvPicPr>
          <p:cNvPr id="5" name="NE Project">
            <a:hlinkClick r:id="" action="ppaction://media"/>
            <a:extLst>
              <a:ext uri="{FF2B5EF4-FFF2-40B4-BE49-F238E27FC236}">
                <a16:creationId xmlns:a16="http://schemas.microsoft.com/office/drawing/2014/main" id="{A25AA026-DD3C-76C7-1A68-30122A16723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28650" y="1110343"/>
            <a:ext cx="8134350" cy="4575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865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43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DEPT. of CSE                      EED4395 – IOT PROJECT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3CAE4-B13A-4AC7-ABCD-5EDF85FE4EA2}" type="slidenum">
              <a:rPr lang="en-US" altLang="en-US" smtClean="0"/>
              <a:pPr/>
              <a:t>6</a:t>
            </a:fld>
            <a:endParaRPr lang="en-US" altLang="en-US"/>
          </a:p>
        </p:txBody>
      </p:sp>
      <p:pic>
        <p:nvPicPr>
          <p:cNvPr id="6" name="image1.jpg" descr="A drawing of a face&#10;&#10;Description automatically generated"/>
          <p:cNvPicPr/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6400800" y="228600"/>
            <a:ext cx="2533319" cy="659958"/>
          </a:xfrm>
          <a:prstGeom prst="rect">
            <a:avLst/>
          </a:prstGeom>
          <a:ln/>
        </p:spPr>
      </p:pic>
      <p:sp>
        <p:nvSpPr>
          <p:cNvPr id="7" name="Rectangle 6"/>
          <p:cNvSpPr/>
          <p:nvPr/>
        </p:nvSpPr>
        <p:spPr>
          <a:xfrm>
            <a:off x="2752133" y="2967335"/>
            <a:ext cx="363073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24500" cmpd="dbl">
                  <a:solidFill>
                    <a:schemeClr val="accent2">
                      <a:shade val="85000"/>
                      <a:satMod val="155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2">
                        <a:tint val="10000"/>
                        <a:satMod val="155000"/>
                      </a:schemeClr>
                    </a:gs>
                    <a:gs pos="60000">
                      <a:schemeClr val="accent2">
                        <a:tint val="30000"/>
                        <a:satMod val="155000"/>
                      </a:schemeClr>
                    </a:gs>
                    <a:gs pos="100000">
                      <a:schemeClr val="accent2">
                        <a:tint val="73000"/>
                        <a:satMod val="155000"/>
                      </a:schemeClr>
                    </a:gs>
                  </a:gsLst>
                  <a:lin ang="5400000"/>
                </a:gradFill>
                <a:effectLst>
                  <a:outerShdw blurRad="38100" dist="38100" dir="7020000" algn="tl">
                    <a:srgbClr val="000000">
                      <a:alpha val="35000"/>
                    </a:srgbClr>
                  </a:outerShdw>
                </a:effectLst>
              </a:rPr>
              <a:t>THANK 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20067</TotalTime>
  <Words>296</Words>
  <Application>Microsoft Office PowerPoint</Application>
  <PresentationFormat>On-screen Show (4:3)</PresentationFormat>
  <Paragraphs>56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Times New Roman</vt:lpstr>
      <vt:lpstr>Office Theme</vt:lpstr>
      <vt:lpstr>IOT Enabled Electric Vehicle Monitoring and Control  EED4395 – IOT PROJECT   ELECTRIC VEHICLE MAINTENANCE SCHEDULING USING ESP32 FINAL REVIEW</vt:lpstr>
      <vt:lpstr>Block Diagram</vt:lpstr>
      <vt:lpstr>Circuit Diagram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Swa234319</dc:creator>
  <cp:lastModifiedBy>Dharshan Rithvik</cp:lastModifiedBy>
  <cp:revision>281</cp:revision>
  <dcterms:created xsi:type="dcterms:W3CDTF">1601-01-01T00:00:00Z</dcterms:created>
  <dcterms:modified xsi:type="dcterms:W3CDTF">2024-05-05T06:48:29Z</dcterms:modified>
</cp:coreProperties>
</file>